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973F"/>
    <a:srgbClr val="CC6600"/>
    <a:srgbClr val="56B44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7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26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60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5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28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05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63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46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5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9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85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D2876-77F1-4070-A723-3C91AD93F1EB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53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正方形/長方形 67"/>
          <p:cNvSpPr/>
          <p:nvPr/>
        </p:nvSpPr>
        <p:spPr>
          <a:xfrm>
            <a:off x="0" y="70128"/>
            <a:ext cx="9898455" cy="60603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角丸四角形 54"/>
          <p:cNvSpPr/>
          <p:nvPr/>
        </p:nvSpPr>
        <p:spPr>
          <a:xfrm>
            <a:off x="203013" y="1936131"/>
            <a:ext cx="5164740" cy="3899061"/>
          </a:xfrm>
          <a:prstGeom prst="roundRect">
            <a:avLst>
              <a:gd name="adj" fmla="val 5757"/>
            </a:avLst>
          </a:prstGeom>
          <a:solidFill>
            <a:schemeClr val="bg1"/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880287" y="808463"/>
            <a:ext cx="8145427" cy="115672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ja-JP" altLang="en-US" sz="44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新型</a:t>
            </a:r>
            <a:r>
              <a:rPr lang="ja-JP" altLang="en-US" sz="4400" b="1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コロナワクチンの接種に</a:t>
            </a:r>
            <a:endParaRPr lang="en-US" altLang="ja-JP" sz="4400" b="1" dirty="0" smtClean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400"/>
              </a:lnSpc>
            </a:pPr>
            <a:r>
              <a:rPr lang="ja-JP" altLang="en-US" sz="4400" b="1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ご協力を！</a:t>
            </a:r>
            <a:endParaRPr lang="en-US" altLang="ja-JP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17452" y="2040901"/>
            <a:ext cx="5056085" cy="3741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ts val="2600"/>
              </a:lnSpc>
            </a:pPr>
            <a:r>
              <a:rPr lang="ja-JP" altLang="en-US" sz="2000" dirty="0" smtClean="0"/>
              <a:t>●</a:t>
            </a:r>
            <a:r>
              <a:rPr lang="ja-JP" altLang="en-US" dirty="0" smtClean="0"/>
              <a:t>本県の</a:t>
            </a:r>
            <a:r>
              <a:rPr lang="en-US" altLang="ja-JP" dirty="0" smtClean="0"/>
              <a:t>3</a:t>
            </a:r>
            <a:r>
              <a:rPr lang="ja-JP" altLang="en-US" dirty="0" smtClean="0"/>
              <a:t>回目接種率は、</a:t>
            </a:r>
            <a:r>
              <a:rPr lang="en-US" altLang="ja-JP" dirty="0" smtClean="0"/>
              <a:t>20</a:t>
            </a:r>
            <a:r>
              <a:rPr lang="ja-JP" altLang="en-US" dirty="0" smtClean="0"/>
              <a:t>歳・</a:t>
            </a:r>
            <a:r>
              <a:rPr lang="en-US" altLang="ja-JP" dirty="0" smtClean="0"/>
              <a:t>30</a:t>
            </a:r>
            <a:r>
              <a:rPr lang="ja-JP" altLang="en-US" dirty="0" smtClean="0"/>
              <a:t>歳代で</a:t>
            </a:r>
            <a:r>
              <a:rPr lang="en-US" altLang="ja-JP" dirty="0" smtClean="0"/>
              <a:t>20</a:t>
            </a:r>
            <a:r>
              <a:rPr lang="ja-JP" altLang="en-US" dirty="0" smtClean="0"/>
              <a:t>％</a:t>
            </a:r>
            <a:endParaRPr lang="en-US" altLang="ja-JP" dirty="0" smtClean="0"/>
          </a:p>
          <a:p>
            <a:pPr algn="just">
              <a:lnSpc>
                <a:spcPts val="2600"/>
              </a:lnSpc>
            </a:pPr>
            <a:r>
              <a:rPr lang="ja-JP" altLang="en-US" dirty="0" smtClean="0"/>
              <a:t>　台、</a:t>
            </a:r>
            <a:r>
              <a:rPr lang="en-US" altLang="ja-JP" dirty="0" smtClean="0"/>
              <a:t>40</a:t>
            </a:r>
            <a:r>
              <a:rPr lang="ja-JP" altLang="en-US" dirty="0" smtClean="0"/>
              <a:t>歳代でも</a:t>
            </a:r>
            <a:r>
              <a:rPr lang="en-US" altLang="ja-JP" dirty="0" smtClean="0"/>
              <a:t>30</a:t>
            </a:r>
            <a:r>
              <a:rPr lang="ja-JP" altLang="en-US" dirty="0" smtClean="0"/>
              <a:t>％台と、若い世代で依然と</a:t>
            </a:r>
            <a:endParaRPr lang="en-US" altLang="ja-JP" dirty="0" smtClean="0"/>
          </a:p>
          <a:p>
            <a:pPr algn="just">
              <a:lnSpc>
                <a:spcPts val="26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して低くなっています。</a:t>
            </a:r>
            <a:endParaRPr lang="en-US" altLang="ja-JP" dirty="0" smtClean="0"/>
          </a:p>
          <a:p>
            <a:pPr algn="dist">
              <a:lnSpc>
                <a:spcPts val="2600"/>
              </a:lnSpc>
            </a:pPr>
            <a:r>
              <a:rPr lang="ja-JP" altLang="en-US" dirty="0" smtClean="0"/>
              <a:t>●一方、</a:t>
            </a:r>
            <a:r>
              <a:rPr lang="en-US" altLang="ja-JP" dirty="0" smtClean="0"/>
              <a:t>30</a:t>
            </a:r>
            <a:r>
              <a:rPr lang="ja-JP" altLang="en-US" dirty="0"/>
              <a:t>歳代以下の感染者が全体の</a:t>
            </a:r>
            <a:r>
              <a:rPr lang="ja-JP" altLang="en-US" dirty="0" smtClean="0"/>
              <a:t>６割強を</a:t>
            </a:r>
            <a:endParaRPr lang="en-US" altLang="ja-JP" dirty="0" smtClean="0"/>
          </a:p>
          <a:p>
            <a:pPr algn="dist">
              <a:lnSpc>
                <a:spcPts val="26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占めて</a:t>
            </a:r>
            <a:r>
              <a:rPr lang="ja-JP" altLang="en-US" dirty="0"/>
              <a:t>おり</a:t>
            </a:r>
            <a:r>
              <a:rPr lang="ja-JP" altLang="en-US" dirty="0" smtClean="0"/>
              <a:t>、若い年代の</a:t>
            </a:r>
            <a:r>
              <a:rPr lang="ja-JP" altLang="en-US" dirty="0"/>
              <a:t>感染者数</a:t>
            </a:r>
            <a:r>
              <a:rPr lang="ja-JP" altLang="en-US" dirty="0" smtClean="0"/>
              <a:t>が非常に</a:t>
            </a:r>
            <a:endParaRPr lang="en-US" altLang="ja-JP" dirty="0" smtClean="0"/>
          </a:p>
          <a:p>
            <a:pPr algn="just">
              <a:lnSpc>
                <a:spcPts val="2600"/>
              </a:lnSpc>
            </a:pPr>
            <a:r>
              <a:rPr lang="ja-JP" altLang="en-US" dirty="0" smtClean="0"/>
              <a:t>　多い状況</a:t>
            </a:r>
            <a:r>
              <a:rPr lang="ja-JP" altLang="en-US" dirty="0"/>
              <a:t>となっています。</a:t>
            </a:r>
            <a:endParaRPr lang="en-US" altLang="ja-JP" dirty="0" smtClean="0"/>
          </a:p>
          <a:p>
            <a:pPr algn="dist">
              <a:lnSpc>
                <a:spcPts val="2600"/>
              </a:lnSpc>
            </a:pPr>
            <a:r>
              <a:rPr lang="ja-JP" altLang="en-US" dirty="0"/>
              <a:t>●</a:t>
            </a:r>
            <a:r>
              <a:rPr lang="ja-JP" altLang="en-US" dirty="0" smtClean="0"/>
              <a:t>追加接種（</a:t>
            </a:r>
            <a:r>
              <a:rPr lang="en-US" altLang="ja-JP" dirty="0" smtClean="0"/>
              <a:t>3</a:t>
            </a:r>
            <a:r>
              <a:rPr lang="ja-JP" altLang="en-US" dirty="0" smtClean="0"/>
              <a:t>回目接種）には、</a:t>
            </a:r>
            <a:r>
              <a:rPr lang="ja-JP" altLang="en-US" dirty="0" smtClean="0">
                <a:solidFill>
                  <a:srgbClr val="FF0000"/>
                </a:solidFill>
              </a:rPr>
              <a:t>低下した発症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algn="just">
              <a:lnSpc>
                <a:spcPts val="2600"/>
              </a:lnSpc>
            </a:pP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予防効果などを回復</a:t>
            </a:r>
            <a:r>
              <a:rPr lang="ja-JP" altLang="en-US" dirty="0" smtClean="0"/>
              <a:t>させる効果があります。</a:t>
            </a:r>
            <a:endParaRPr lang="en-US" altLang="ja-JP" dirty="0" smtClean="0"/>
          </a:p>
          <a:p>
            <a:pPr algn="dist">
              <a:lnSpc>
                <a:spcPts val="26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オミクロン</a:t>
            </a:r>
            <a:r>
              <a:rPr lang="ja-JP" altLang="en-US" dirty="0"/>
              <a:t>株に</a:t>
            </a:r>
            <a:r>
              <a:rPr lang="ja-JP" altLang="en-US" dirty="0" smtClean="0"/>
              <a:t>対する有効性も回復し、コロ</a:t>
            </a:r>
            <a:endParaRPr lang="en-US" altLang="ja-JP" dirty="0" smtClean="0"/>
          </a:p>
          <a:p>
            <a:pPr algn="just">
              <a:lnSpc>
                <a:spcPts val="26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ナ</a:t>
            </a:r>
            <a:r>
              <a:rPr lang="ja-JP" altLang="en-US" dirty="0"/>
              <a:t>後遺症のリスクが低いとの</a:t>
            </a:r>
            <a:r>
              <a:rPr lang="ja-JP" altLang="en-US" dirty="0" smtClean="0"/>
              <a:t>報告</a:t>
            </a:r>
            <a:r>
              <a:rPr lang="ja-JP" altLang="en-US" dirty="0"/>
              <a:t>も</a:t>
            </a:r>
            <a:r>
              <a:rPr lang="ja-JP" altLang="en-US" dirty="0" smtClean="0"/>
              <a:t>あります。</a:t>
            </a:r>
            <a:endParaRPr lang="en-US" altLang="ja-JP" dirty="0" smtClean="0"/>
          </a:p>
          <a:p>
            <a:pPr algn="just">
              <a:lnSpc>
                <a:spcPts val="2600"/>
              </a:lnSpc>
            </a:pPr>
            <a:r>
              <a:rPr lang="ja-JP" altLang="en-US" dirty="0" smtClean="0"/>
              <a:t>●</a:t>
            </a:r>
            <a:r>
              <a:rPr lang="ja-JP" altLang="en-US" b="1" dirty="0" smtClean="0">
                <a:solidFill>
                  <a:srgbClr val="FF0000"/>
                </a:solidFill>
              </a:rPr>
              <a:t>若い世代の方も早めの接種をご検討ください。</a:t>
            </a:r>
            <a:endParaRPr lang="en-US" altLang="ja-JP" b="1" dirty="0" smtClean="0">
              <a:solidFill>
                <a:srgbClr val="FF0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871195" y="150832"/>
            <a:ext cx="8163611" cy="534762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ja-JP" altLang="en-US" sz="3200" b="1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香川県からのお願い</a:t>
            </a:r>
            <a:endParaRPr lang="ja-JP" altLang="en-US" sz="3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9733" y="5975463"/>
            <a:ext cx="4281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ワクチン接種に関するお問い合わせは、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各市町の担当課もしくはコールセンターまで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詳細は各市町ホームページを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ご覧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305" y="46372"/>
            <a:ext cx="9820131" cy="6770255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988" y="6410036"/>
            <a:ext cx="1317719" cy="340291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357" y="5966227"/>
            <a:ext cx="789368" cy="78936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BE3"/>
              </a:clrFrom>
              <a:clrTo>
                <a:srgbClr val="FFFBE3">
                  <a:alpha val="0"/>
                </a:srgbClr>
              </a:clrTo>
            </a:clrChange>
          </a:blip>
          <a:srcRect b="19504"/>
          <a:stretch/>
        </p:blipFill>
        <p:spPr>
          <a:xfrm>
            <a:off x="5652656" y="2400665"/>
            <a:ext cx="3879270" cy="2176735"/>
          </a:xfrm>
          <a:prstGeom prst="rect">
            <a:avLst/>
          </a:prstGeom>
          <a:ln>
            <a:noFill/>
          </a:ln>
        </p:spPr>
      </p:pic>
      <p:sp>
        <p:nvSpPr>
          <p:cNvPr id="8" name="テキスト ボックス 7"/>
          <p:cNvSpPr txBox="1"/>
          <p:nvPr/>
        </p:nvSpPr>
        <p:spPr>
          <a:xfrm>
            <a:off x="6939629" y="4583087"/>
            <a:ext cx="26366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「厚生科学審議会予防接種・ワクチン分科会資料」より</a:t>
            </a:r>
            <a:endParaRPr kumimoji="1" lang="ja-JP" altLang="en-US" sz="11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BE3"/>
              </a:clrFrom>
              <a:clrTo>
                <a:srgbClr val="FFFBE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94293" y="4577400"/>
            <a:ext cx="1178417" cy="41848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6">
            <a:clrChange>
              <a:clrFrom>
                <a:srgbClr val="FFFBE3"/>
              </a:clrFrom>
              <a:clrTo>
                <a:srgbClr val="FFFBE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626143" y="430538"/>
            <a:ext cx="1020809" cy="1606616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5693162" y="2141379"/>
            <a:ext cx="3704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/>
              <a:t>オミクロン</a:t>
            </a:r>
            <a:r>
              <a:rPr lang="ja-JP" altLang="en-US" sz="1200" b="1" dirty="0" smtClean="0"/>
              <a:t>株に対する追加接種後の発症予防効果</a:t>
            </a:r>
            <a:endParaRPr kumimoji="1" lang="ja-JP" altLang="en-US" sz="12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14312" y="5142599"/>
            <a:ext cx="4204901" cy="1204853"/>
          </a:xfrm>
          <a:prstGeom prst="roundRect">
            <a:avLst>
              <a:gd name="adj" fmla="val 10069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月中の土日</a:t>
            </a:r>
            <a:r>
              <a:rPr kumimoji="1" lang="en-US" altLang="ja-JP" dirty="0" smtClean="0"/>
              <a:t>(1</a:t>
            </a:r>
            <a:r>
              <a:rPr kumimoji="1" lang="ja-JP" altLang="en-US" dirty="0" smtClean="0"/>
              <a:t>日除く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に、県庁</a:t>
            </a:r>
            <a:r>
              <a:rPr kumimoji="1" lang="en-US" altLang="ja-JP" dirty="0" smtClean="0"/>
              <a:t>21</a:t>
            </a:r>
            <a:r>
              <a:rPr kumimoji="1" lang="ja-JP" altLang="en-US" dirty="0" smtClean="0"/>
              <a:t>階で</a:t>
            </a:r>
            <a:endParaRPr kumimoji="1" lang="en-US" altLang="ja-JP" dirty="0" smtClean="0"/>
          </a:p>
          <a:p>
            <a:r>
              <a:rPr kumimoji="1" lang="ja-JP" altLang="en-US" b="1" u="sng" dirty="0" smtClean="0"/>
              <a:t>広域集団接種センター</a:t>
            </a:r>
            <a:r>
              <a:rPr kumimoji="1" lang="ja-JP" altLang="en-US" dirty="0" smtClean="0"/>
              <a:t>を開設します。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予約なしでの接種も可能です。</a:t>
            </a:r>
            <a:endParaRPr kumimoji="1" lang="en-US" altLang="ja-JP" dirty="0" smtClean="0"/>
          </a:p>
          <a:p>
            <a:pPr algn="r"/>
            <a:r>
              <a:rPr lang="ja-JP" altLang="en-US" sz="1400" dirty="0" smtClean="0"/>
              <a:t>詳細は香川県ホームページをご覧ください。</a:t>
            </a:r>
            <a:endParaRPr kumimoji="1" lang="ja-JP" altLang="en-US" sz="1400" dirty="0"/>
          </a:p>
        </p:txBody>
      </p:sp>
      <p:sp>
        <p:nvSpPr>
          <p:cNvPr id="5" name="正方形/長方形 4"/>
          <p:cNvSpPr/>
          <p:nvPr/>
        </p:nvSpPr>
        <p:spPr>
          <a:xfrm>
            <a:off x="5514311" y="2369855"/>
            <a:ext cx="4128453" cy="26447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8432800" y="110837"/>
            <a:ext cx="1293091" cy="4063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資料４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5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4F0637E0-7C91-44F8-A2AF-D1306C2321F8}" vid="{4A3437A6-10FA-474F-A47D-BACCC7FF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536</TotalTime>
  <Words>230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SG12610のC20-1375</dc:creator>
  <cp:lastModifiedBy>SG19100のC20-3465</cp:lastModifiedBy>
  <cp:revision>91</cp:revision>
  <cp:lastPrinted>2022-04-20T07:30:36Z</cp:lastPrinted>
  <dcterms:created xsi:type="dcterms:W3CDTF">2020-11-12T09:30:24Z</dcterms:created>
  <dcterms:modified xsi:type="dcterms:W3CDTF">2022-04-21T06:51:32Z</dcterms:modified>
</cp:coreProperties>
</file>